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72" r:id="rId4"/>
    <p:sldId id="267" r:id="rId5"/>
    <p:sldId id="257" r:id="rId6"/>
    <p:sldId id="271" r:id="rId7"/>
    <p:sldId id="261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DBF39-4787-4715-AC17-B1C2FD4B203B}" type="datetimeFigureOut">
              <a:rPr lang="fr-FR" smtClean="0"/>
              <a:t>17/12/2025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75D05-4E9F-461F-98F6-64191D0E4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86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75D05-4E9F-461F-98F6-64191D0E4E2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98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75D05-4E9F-461F-98F6-64191D0E4E2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828800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1783080"/>
            <a:ext cx="12191695" cy="91440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1277295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C9A227"/>
                </a:solidFill>
                <a:latin typeface="Georgia"/>
              </a:defRPr>
            </a:pPr>
            <a:r>
              <a:t>La Compagnie d'Excalibur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743200"/>
            <a:ext cx="103628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i="1">
                <a:solidFill>
                  <a:srgbClr val="2C1810"/>
                </a:solidFill>
                <a:latin typeface="Georgia"/>
              </a:defRPr>
            </a:pPr>
            <a:r>
              <a:rPr dirty="0"/>
              <a:t>Application de maintenance </a:t>
            </a:r>
            <a:r>
              <a:rPr dirty="0" err="1"/>
              <a:t>assistee</a:t>
            </a:r>
            <a:r>
              <a:rPr dirty="0"/>
              <a:t> par Intelligence </a:t>
            </a:r>
            <a:r>
              <a:rPr dirty="0" err="1"/>
              <a:t>Artificielle</a:t>
            </a:r>
            <a:br>
              <a:rPr dirty="0"/>
            </a:br>
            <a:br>
              <a:rPr dirty="0"/>
            </a:br>
            <a:r>
              <a:rPr dirty="0" err="1"/>
              <a:t>IAckathon</a:t>
            </a:r>
            <a:r>
              <a:rPr dirty="0"/>
              <a:t> 202</a:t>
            </a:r>
            <a:r>
              <a:rPr lang="fr-FR" dirty="0"/>
              <a:t>5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4572000"/>
            <a:ext cx="12188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>
                <a:solidFill>
                  <a:srgbClr val="722F37"/>
                </a:solidFill>
              </a:defRPr>
            </a:pPr>
            <a:r>
              <a:t>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628" y="1828800"/>
            <a:ext cx="15584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C9A227"/>
                </a:solidFill>
                <a:latin typeface="Georgia"/>
              </a:defRPr>
            </a:pPr>
            <a:r>
              <a:rPr dirty="0" err="1"/>
              <a:t>Chapitre</a:t>
            </a:r>
            <a:r>
              <a:rPr dirty="0"/>
              <a:t> I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651760"/>
            <a:ext cx="4876495" cy="45720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292608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4E4BC"/>
                </a:solidFill>
                <a:latin typeface="Georgia"/>
              </a:defRPr>
            </a:pPr>
            <a:r>
              <a:t>Consultation des Grimoires</a:t>
            </a:r>
            <a:br/>
            <a:r>
              <a:t>Ask my 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5029200"/>
            <a:ext cx="12188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>
                <a:solidFill>
                  <a:srgbClr val="C9A227"/>
                </a:solidFill>
              </a:defRPr>
            </a:pPr>
            <a:r>
              <a:t>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B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3A590-E78F-079F-5E51-24D4555C7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24626-4607-7753-5CCA-1028E48C99B4}"/>
              </a:ext>
            </a:extLst>
          </p:cNvPr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D24CB-087F-4193-56F0-C5CAA1AB7781}"/>
              </a:ext>
            </a:extLst>
          </p:cNvPr>
          <p:cNvSpPr/>
          <p:nvPr/>
        </p:nvSpPr>
        <p:spPr>
          <a:xfrm>
            <a:off x="0" y="1051560"/>
            <a:ext cx="12191695" cy="73152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28008-E039-2AB6-00CF-F1EA8B6767C4}"/>
              </a:ext>
            </a:extLst>
          </p:cNvPr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C9A227"/>
                </a:solidFill>
                <a:latin typeface="Georgia"/>
              </a:defRPr>
            </a:pPr>
            <a:r>
              <a:t>Ask my PDF - RAG Local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57902-2F7A-3D88-2AD1-0BF0B6FC804B}"/>
              </a:ext>
            </a:extLst>
          </p:cNvPr>
          <p:cNvSpPr txBox="1"/>
          <p:nvPr/>
        </p:nvSpPr>
        <p:spPr>
          <a:xfrm>
            <a:off x="457200" y="137160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i="1">
                <a:solidFill>
                  <a:srgbClr val="4A3728"/>
                </a:solidFill>
                <a:latin typeface="Georgia"/>
              </a:defRPr>
            </a:pPr>
            <a:r>
              <a:t>Posez des questions sur vos documents techniques en langage naturel</a:t>
            </a: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0B5A0CB-865F-D079-5D31-674543D31E57}"/>
              </a:ext>
            </a:extLst>
          </p:cNvPr>
          <p:cNvSpPr/>
          <p:nvPr/>
        </p:nvSpPr>
        <p:spPr>
          <a:xfrm>
            <a:off x="640080" y="1866052"/>
            <a:ext cx="7528562" cy="4717628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722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B0CCFA81-E9AF-4090-3845-AC3448718B5B}"/>
              </a:ext>
            </a:extLst>
          </p:cNvPr>
          <p:cNvSpPr txBox="1"/>
          <p:nvPr/>
        </p:nvSpPr>
        <p:spPr>
          <a:xfrm>
            <a:off x="900007" y="2325232"/>
            <a:ext cx="714417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>
                <a:solidFill>
                  <a:srgbClr val="722F37"/>
                </a:solidFill>
                <a:latin typeface="Georgia"/>
              </a:rPr>
              <a:t>Import PDF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dirty="0"/>
              <a:t>Chargement de documents techniques depuis l'appareil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>
                <a:solidFill>
                  <a:srgbClr val="722F37"/>
                </a:solidFill>
                <a:latin typeface="Georgia"/>
              </a:rPr>
              <a:t>Extraction Texte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dirty="0"/>
              <a:t>Analyse et indexation du contenu des documents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 err="1">
                <a:solidFill>
                  <a:srgbClr val="722F37"/>
                </a:solidFill>
                <a:latin typeface="Georgia"/>
              </a:rPr>
              <a:t>Reponses</a:t>
            </a:r>
            <a:r>
              <a:rPr lang="fr-FR" sz="1600" b="1" dirty="0">
                <a:solidFill>
                  <a:srgbClr val="722F37"/>
                </a:solidFill>
                <a:latin typeface="Georgia"/>
              </a:rPr>
              <a:t> Contextuelles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dirty="0"/>
              <a:t>IA qui </a:t>
            </a:r>
            <a:r>
              <a:rPr lang="fr-FR" dirty="0" err="1"/>
              <a:t>repond</a:t>
            </a:r>
            <a:r>
              <a:rPr lang="fr-FR" dirty="0"/>
              <a:t> en citant les sources du document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87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68680"/>
            <a:ext cx="12191695" cy="73152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82880"/>
            <a:ext cx="1127729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C9A227"/>
                </a:solidFill>
                <a:latin typeface="Georgia"/>
              </a:defRPr>
            </a:pPr>
            <a:r>
              <a:rPr dirty="0"/>
              <a:t>Interface Ask 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3291840"/>
            <a:ext cx="48764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4A3728"/>
                </a:solidFill>
                <a:latin typeface="Georgia"/>
              </a:defRPr>
            </a:pPr>
            <a:r>
              <a:t>[Inserer capture d'ecran ici]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6035040"/>
            <a:ext cx="94484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4A3728"/>
                </a:solidFill>
                <a:latin typeface="Georgia"/>
              </a:defRPr>
            </a:pPr>
            <a:r>
              <a:t>Chat avec le document technique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29F9643-B4D9-B6E7-6E6F-F744C2A9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025" y="-553276"/>
            <a:ext cx="3420589" cy="7411276"/>
          </a:xfrm>
          <a:prstGeom prst="rect">
            <a:avLst/>
          </a:prstGeom>
        </p:spPr>
      </p:pic>
      <p:pic>
        <p:nvPicPr>
          <p:cNvPr id="33" name="Image 32" descr="Une image contenant texte, capture d’écran, logiciel, ordinateur&#10;&#10;Le contenu généré par l’IA peut être incorrect.">
            <a:extLst>
              <a:ext uri="{FF2B5EF4-FFF2-40B4-BE49-F238E27FC236}">
                <a16:creationId xmlns:a16="http://schemas.microsoft.com/office/drawing/2014/main" id="{92B510A6-1D5C-9EF8-BD9D-D29F7F51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64" y="-495300"/>
            <a:ext cx="3393831" cy="735330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D26DF4C-5D18-F6A4-0064-DF80CC0E7787}"/>
              </a:ext>
            </a:extLst>
          </p:cNvPr>
          <p:cNvCxnSpPr/>
          <p:nvPr/>
        </p:nvCxnSpPr>
        <p:spPr>
          <a:xfrm>
            <a:off x="2302933" y="2362200"/>
            <a:ext cx="2726267" cy="93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CDCF9F8-8BA3-EDC0-6621-A9F8D452878B}"/>
              </a:ext>
            </a:extLst>
          </p:cNvPr>
          <p:cNvCxnSpPr/>
          <p:nvPr/>
        </p:nvCxnSpPr>
        <p:spPr>
          <a:xfrm>
            <a:off x="2590800" y="5181600"/>
            <a:ext cx="2277533" cy="11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6515" y="1828800"/>
            <a:ext cx="16786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C9A227"/>
                </a:solidFill>
                <a:latin typeface="Georgia"/>
              </a:defRPr>
            </a:pPr>
            <a:r>
              <a:rPr dirty="0" err="1"/>
              <a:t>Chapitre</a:t>
            </a:r>
            <a:r>
              <a:rPr dirty="0"/>
              <a:t> I</a:t>
            </a:r>
            <a:r>
              <a:rPr lang="fr-FR" dirty="0"/>
              <a:t>I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657600" y="2651760"/>
            <a:ext cx="4876495" cy="45720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2926080"/>
            <a:ext cx="112772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4E4BC"/>
                </a:solidFill>
                <a:latin typeface="Georgia"/>
              </a:defRPr>
            </a:pPr>
            <a:r>
              <a:t>Inspection des Destriers</a:t>
            </a:r>
            <a:br/>
            <a:r>
              <a:t>Checklist de Maintenance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5029200"/>
            <a:ext cx="12188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>
                <a:solidFill>
                  <a:srgbClr val="C9A227"/>
                </a:solidFill>
              </a:defRPr>
            </a:pPr>
            <a:r>
              <a:t>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B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9BE20-FDC5-397E-8F52-29D0A423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3CC02-D6B4-E69E-7021-3134B0A9440E}"/>
              </a:ext>
            </a:extLst>
          </p:cNvPr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03978-E0B4-C36F-F96B-EB3ED0BAE3C2}"/>
              </a:ext>
            </a:extLst>
          </p:cNvPr>
          <p:cNvSpPr/>
          <p:nvPr/>
        </p:nvSpPr>
        <p:spPr>
          <a:xfrm>
            <a:off x="0" y="1051560"/>
            <a:ext cx="12191695" cy="73152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A91F7-89F4-BF9C-F9A9-15A7E15FFE1E}"/>
              </a:ext>
            </a:extLst>
          </p:cNvPr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C9A227"/>
                </a:solidFill>
                <a:latin typeface="Georgia"/>
              </a:defRPr>
            </a:pPr>
            <a:r>
              <a:t>Creation de Checklist Dynamique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BB757-36B1-0B96-CF82-A8E8E3BAF51E}"/>
              </a:ext>
            </a:extLst>
          </p:cNvPr>
          <p:cNvSpPr txBox="1"/>
          <p:nvPr/>
        </p:nvSpPr>
        <p:spPr>
          <a:xfrm>
            <a:off x="457200" y="1371600"/>
            <a:ext cx="112772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i="1">
                <a:solidFill>
                  <a:srgbClr val="4A3728"/>
                </a:solidFill>
                <a:latin typeface="Georgia"/>
              </a:defRPr>
            </a:pPr>
            <a:r>
              <a:rPr dirty="0"/>
              <a:t>Un </a:t>
            </a:r>
            <a:r>
              <a:rPr dirty="0" err="1"/>
              <a:t>formulaire</a:t>
            </a:r>
            <a:r>
              <a:rPr dirty="0"/>
              <a:t> </a:t>
            </a:r>
            <a:r>
              <a:rPr dirty="0" err="1"/>
              <a:t>interactif</a:t>
            </a:r>
            <a:r>
              <a:rPr dirty="0"/>
              <a:t> pour guider le </a:t>
            </a:r>
            <a:r>
              <a:rPr dirty="0" err="1"/>
              <a:t>technicien</a:t>
            </a:r>
            <a:r>
              <a:rPr dirty="0"/>
              <a:t> dans son inspection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8E4852-2045-CBB6-D7C7-9D83A36E456C}"/>
              </a:ext>
            </a:extLst>
          </p:cNvPr>
          <p:cNvSpPr/>
          <p:nvPr/>
        </p:nvSpPr>
        <p:spPr>
          <a:xfrm>
            <a:off x="640080" y="1866052"/>
            <a:ext cx="7528562" cy="4717628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722F3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0F0C6-EA9C-449A-417F-7AF043936DA1}"/>
              </a:ext>
            </a:extLst>
          </p:cNvPr>
          <p:cNvSpPr txBox="1"/>
          <p:nvPr/>
        </p:nvSpPr>
        <p:spPr>
          <a:xfrm>
            <a:off x="832274" y="2183045"/>
            <a:ext cx="71441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>
                <a:solidFill>
                  <a:srgbClr val="722F37"/>
                </a:solidFill>
                <a:latin typeface="Georgia"/>
              </a:defRPr>
            </a:pPr>
            <a:r>
              <a:rPr lang="fr-FR" dirty="0"/>
              <a:t>Formulaire Structure : 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dirty="0"/>
              <a:t>Checklist JSON dynamique avec sections et questions personnalisables</a:t>
            </a:r>
            <a:br>
              <a:rPr lang="fr-FR" dirty="0"/>
            </a:br>
            <a:br>
              <a:rPr lang="fr-FR" dirty="0"/>
            </a:br>
            <a:r>
              <a:rPr lang="fr-FR" sz="1600" b="1" dirty="0">
                <a:solidFill>
                  <a:srgbClr val="722F37"/>
                </a:solidFill>
                <a:latin typeface="Georgia"/>
              </a:rPr>
              <a:t>Pieces Jointes:</a:t>
            </a:r>
            <a:br>
              <a:rPr lang="fr-FR" dirty="0"/>
            </a:br>
            <a:r>
              <a:rPr lang="fr-FR" dirty="0"/>
              <a:t>Capture photo directe depuis l'appareil pour documenter les défauts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 err="1">
                <a:solidFill>
                  <a:srgbClr val="722F37"/>
                </a:solidFill>
                <a:latin typeface="Georgia"/>
              </a:rPr>
              <a:t>Detection</a:t>
            </a:r>
            <a:r>
              <a:rPr lang="fr-FR" sz="1600" b="1" dirty="0">
                <a:solidFill>
                  <a:srgbClr val="722F37"/>
                </a:solidFill>
                <a:latin typeface="Georgia"/>
              </a:rPr>
              <a:t> automatique d’anomalies :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dirty="0"/>
              <a:t>Analyse visuelle des photos pour identifier les </a:t>
            </a:r>
            <a:r>
              <a:rPr lang="fr-FR" dirty="0" err="1"/>
              <a:t>defauts</a:t>
            </a:r>
            <a:r>
              <a:rPr lang="fr-FR" dirty="0"/>
              <a:t> industriels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 err="1">
                <a:solidFill>
                  <a:srgbClr val="722F37"/>
                </a:solidFill>
                <a:latin typeface="Georgia"/>
              </a:rPr>
              <a:t>Generation</a:t>
            </a:r>
            <a:r>
              <a:rPr lang="fr-FR" sz="1600" b="1" dirty="0">
                <a:solidFill>
                  <a:srgbClr val="722F37"/>
                </a:solidFill>
                <a:latin typeface="Georgia"/>
              </a:rPr>
              <a:t> de Tags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dirty="0" err="1"/>
              <a:t>Creation</a:t>
            </a:r>
            <a:r>
              <a:rPr lang="fr-FR" dirty="0"/>
              <a:t> automatique de </a:t>
            </a:r>
            <a:r>
              <a:rPr lang="fr-FR" dirty="0" err="1"/>
              <a:t>mots-cles</a:t>
            </a:r>
            <a:r>
              <a:rPr lang="fr-FR" dirty="0"/>
              <a:t> et descriptions des anomalies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>
                <a:solidFill>
                  <a:srgbClr val="722F37"/>
                </a:solidFill>
                <a:latin typeface="Georgia"/>
              </a:rPr>
              <a:t>Anti-Hallucination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400" dirty="0" err="1"/>
              <a:t>Regles</a:t>
            </a:r>
            <a:r>
              <a:rPr lang="fr-FR" sz="1400" dirty="0"/>
              <a:t> strictes pour </a:t>
            </a:r>
            <a:r>
              <a:rPr lang="fr-FR" sz="1400" dirty="0" err="1"/>
              <a:t>eviter</a:t>
            </a:r>
            <a:r>
              <a:rPr lang="fr-FR" sz="1400" dirty="0"/>
              <a:t> les faux positifs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sz="1400" dirty="0"/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600" b="1" dirty="0" err="1">
                <a:solidFill>
                  <a:srgbClr val="722F37"/>
                </a:solidFill>
                <a:latin typeface="Georgia"/>
              </a:rPr>
              <a:t>Bounding</a:t>
            </a:r>
            <a:r>
              <a:rPr lang="fr-FR" sz="1600" b="1" dirty="0">
                <a:solidFill>
                  <a:srgbClr val="722F37"/>
                </a:solidFill>
                <a:latin typeface="Georgia"/>
              </a:rPr>
              <a:t> Box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r>
              <a:rPr lang="fr-FR" sz="1400" dirty="0"/>
              <a:t>Localisation </a:t>
            </a:r>
            <a:r>
              <a:rPr lang="fr-FR" sz="1400" dirty="0" err="1"/>
              <a:t>precise</a:t>
            </a:r>
            <a:r>
              <a:rPr lang="fr-FR" sz="1400" dirty="0"/>
              <a:t> des </a:t>
            </a:r>
            <a:r>
              <a:rPr lang="fr-FR" sz="1400" dirty="0" err="1"/>
              <a:t>defauts</a:t>
            </a:r>
            <a:r>
              <a:rPr lang="fr-FR" sz="1400" dirty="0"/>
              <a:t> </a:t>
            </a:r>
            <a:r>
              <a:rPr lang="fr-FR" sz="1400" dirty="0" err="1"/>
              <a:t>detectes</a:t>
            </a:r>
            <a:r>
              <a:rPr lang="fr-FR" sz="1400" dirty="0"/>
              <a:t> sur l'image</a:t>
            </a:r>
          </a:p>
          <a:p>
            <a:pPr>
              <a:defRPr sz="1400">
                <a:solidFill>
                  <a:srgbClr val="2C1810"/>
                </a:solidFill>
                <a:latin typeface="Georgia"/>
              </a:defRPr>
            </a:pPr>
            <a:endParaRPr lang="fr-FR" sz="1400" dirty="0"/>
          </a:p>
        </p:txBody>
      </p:sp>
      <p:pic>
        <p:nvPicPr>
          <p:cNvPr id="35" name="Image 34" descr="Une image contenant texte, capture d’écran, lettre, Police&#10;&#10;Le contenu généré par l’IA peut être incorrect.">
            <a:extLst>
              <a:ext uri="{FF2B5EF4-FFF2-40B4-BE49-F238E27FC236}">
                <a16:creationId xmlns:a16="http://schemas.microsoft.com/office/drawing/2014/main" id="{241F5000-A65F-6537-384E-34CA966C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46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68680"/>
            <a:ext cx="12191695" cy="73152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003482" y="6035040"/>
            <a:ext cx="1847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4A3728"/>
                </a:solidFill>
                <a:latin typeface="Georgia"/>
              </a:defRPr>
            </a:pPr>
            <a:endParaRPr dirty="0"/>
          </a:p>
        </p:txBody>
      </p:sp>
      <p:pic>
        <p:nvPicPr>
          <p:cNvPr id="8" name="Screen_Recording_20251217_161527">
            <a:hlinkClick r:id="" action="ppaction://media"/>
            <a:extLst>
              <a:ext uri="{FF2B5EF4-FFF2-40B4-BE49-F238E27FC236}">
                <a16:creationId xmlns:a16="http://schemas.microsoft.com/office/drawing/2014/main" id="{3E8844AA-19C7-8AB1-BD46-AAEAEE96B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6525" y="0"/>
            <a:ext cx="3165475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86988B-675B-0492-4B3B-00E6CD6C9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304125" y="1361313"/>
            <a:ext cx="6858000" cy="3861054"/>
          </a:xfrm>
          <a:prstGeom prst="rect">
            <a:avLst/>
          </a:prstGeom>
        </p:spPr>
      </p:pic>
      <p:pic>
        <p:nvPicPr>
          <p:cNvPr id="33" name="Image 32" descr="Une image contenant texte, livre, intérieur, fournitures de bureau&#10;&#10;Le contenu généré par l’IA peut être incorrect.">
            <a:extLst>
              <a:ext uri="{FF2B5EF4-FFF2-40B4-BE49-F238E27FC236}">
                <a16:creationId xmlns:a16="http://schemas.microsoft.com/office/drawing/2014/main" id="{F05FEA8E-42E5-C036-7CB1-19D151B7E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51309" y="22676"/>
            <a:ext cx="8746416" cy="4924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5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C9A227"/>
                </a:solidFill>
                <a:latin typeface="Georgia"/>
              </a:defRPr>
            </a:pPr>
            <a:r>
              <a:t>Technologies Utilisees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0" y="1371600"/>
            <a:ext cx="6705295" cy="45720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103628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  <a:defRPr sz="2200">
                <a:solidFill>
                  <a:srgbClr val="F4E4BC"/>
                </a:solidFill>
                <a:latin typeface="Georgia"/>
              </a:defRPr>
            </a:pPr>
            <a:r>
              <a:rPr dirty="0"/>
              <a:t>✦  Flutter / Dart - Application mobile cross-platform</a:t>
            </a:r>
          </a:p>
          <a:p>
            <a:pPr algn="ctr">
              <a:spcAft>
                <a:spcPts val="1600"/>
              </a:spcAft>
              <a:defRPr sz="2200">
                <a:solidFill>
                  <a:srgbClr val="F4E4BC"/>
                </a:solidFill>
                <a:latin typeface="Georgia"/>
              </a:defRPr>
            </a:pPr>
            <a:r>
              <a:rPr dirty="0"/>
              <a:t>✦  Gemma 3 Nano (4B) - </a:t>
            </a:r>
            <a:r>
              <a:rPr dirty="0" err="1"/>
              <a:t>Modele</a:t>
            </a:r>
            <a:r>
              <a:rPr dirty="0"/>
              <a:t> IA local </a:t>
            </a:r>
            <a:r>
              <a:rPr dirty="0" err="1"/>
              <a:t>quantifie</a:t>
            </a:r>
            <a:r>
              <a:rPr dirty="0"/>
              <a:t> int4</a:t>
            </a:r>
          </a:p>
          <a:p>
            <a:pPr algn="ctr">
              <a:spcAft>
                <a:spcPts val="1600"/>
              </a:spcAft>
              <a:defRPr sz="2200">
                <a:solidFill>
                  <a:srgbClr val="F4E4BC"/>
                </a:solidFill>
                <a:latin typeface="Georgia"/>
              </a:defRPr>
            </a:pPr>
            <a:r>
              <a:rPr dirty="0"/>
              <a:t>✦  SQLite / Drift - Base de </a:t>
            </a:r>
            <a:r>
              <a:rPr dirty="0" err="1"/>
              <a:t>donnees</a:t>
            </a:r>
            <a:r>
              <a:rPr dirty="0"/>
              <a:t> locale</a:t>
            </a:r>
          </a:p>
          <a:p>
            <a:pPr algn="ctr">
              <a:spcAft>
                <a:spcPts val="1600"/>
              </a:spcAft>
              <a:defRPr sz="2200">
                <a:solidFill>
                  <a:srgbClr val="F4E4BC"/>
                </a:solidFill>
                <a:latin typeface="Georgia"/>
              </a:defRPr>
            </a:pPr>
            <a:r>
              <a:rPr dirty="0"/>
              <a:t>✦  </a:t>
            </a:r>
            <a:r>
              <a:rPr dirty="0" err="1"/>
              <a:t>BLoC</a:t>
            </a:r>
            <a:r>
              <a:rPr dirty="0"/>
              <a:t> Pattern - Gestion d'etat reactive</a:t>
            </a:r>
          </a:p>
          <a:p>
            <a:pPr algn="ctr">
              <a:spcAft>
                <a:spcPts val="1600"/>
              </a:spcAft>
              <a:defRPr sz="2200">
                <a:solidFill>
                  <a:srgbClr val="F4E4BC"/>
                </a:solidFill>
                <a:latin typeface="Georgia"/>
              </a:defRPr>
            </a:pPr>
            <a:r>
              <a:rPr dirty="0"/>
              <a:t>✦  Material Design 3 - Interface </a:t>
            </a:r>
            <a:r>
              <a:rPr dirty="0" err="1"/>
              <a:t>utilisateur</a:t>
            </a:r>
            <a:r>
              <a:rPr dirty="0"/>
              <a:t> </a:t>
            </a:r>
            <a:r>
              <a:rPr dirty="0" err="1"/>
              <a:t>moderne</a:t>
            </a:r>
            <a:endParaRPr dirty="0"/>
          </a:p>
          <a:p>
            <a:pPr algn="ctr">
              <a:spcAft>
                <a:spcPts val="1600"/>
              </a:spcAft>
              <a:defRPr sz="2200">
                <a:solidFill>
                  <a:srgbClr val="F4E4BC"/>
                </a:solidFill>
                <a:latin typeface="Georgia"/>
              </a:defRPr>
            </a:pPr>
            <a:r>
              <a:rPr dirty="0"/>
              <a:t>✦  Theme </a:t>
            </a:r>
            <a:r>
              <a:rPr dirty="0" err="1"/>
              <a:t>Kaamelott</a:t>
            </a:r>
            <a:r>
              <a:rPr dirty="0"/>
              <a:t> - Experience </a:t>
            </a:r>
            <a:r>
              <a:rPr dirty="0" err="1"/>
              <a:t>utilisateur</a:t>
            </a:r>
            <a:r>
              <a:rPr dirty="0"/>
              <a:t> immersive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5943600"/>
            <a:ext cx="12188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>
                <a:solidFill>
                  <a:srgbClr val="C9A227"/>
                </a:solidFill>
              </a:defRPr>
            </a:pPr>
            <a:r>
              <a:t>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828800"/>
          </a:xfrm>
          <a:prstGeom prst="rect">
            <a:avLst/>
          </a:prstGeom>
          <a:solidFill>
            <a:srgbClr val="722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1783080"/>
            <a:ext cx="12191695" cy="91440"/>
          </a:xfrm>
          <a:prstGeom prst="rect">
            <a:avLst/>
          </a:prstGeom>
          <a:solidFill>
            <a:srgbClr val="C9A2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1277295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C9A227"/>
                </a:solidFill>
                <a:latin typeface="Georgia"/>
              </a:defRPr>
            </a:pPr>
            <a:r>
              <a:t>Merci 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743200"/>
            <a:ext cx="10362895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i="1">
                <a:solidFill>
                  <a:srgbClr val="2C1810"/>
                </a:solidFill>
                <a:latin typeface="Georgia"/>
              </a:defRPr>
            </a:pPr>
            <a:r>
              <a:t>La Compagnie d'Excalibur</a:t>
            </a:r>
            <a:br/>
            <a:br/>
            <a:r>
              <a:t>⚔  Par le pouvoir de l'IA locale  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4572000"/>
            <a:ext cx="12188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>
                <a:solidFill>
                  <a:srgbClr val="722F37"/>
                </a:solidFill>
              </a:defRPr>
            </a:pPr>
            <a:r>
              <a:t>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249</Words>
  <Application>Microsoft Office PowerPoint</Application>
  <PresentationFormat>Grand écran</PresentationFormat>
  <Paragraphs>51</Paragraphs>
  <Slides>9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Georgia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Alexandre GODET</cp:lastModifiedBy>
  <cp:revision>3</cp:revision>
  <dcterms:created xsi:type="dcterms:W3CDTF">2013-01-27T09:14:16Z</dcterms:created>
  <dcterms:modified xsi:type="dcterms:W3CDTF">2025-12-17T16:44:51Z</dcterms:modified>
  <cp:category/>
</cp:coreProperties>
</file>